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Barlow" panose="00000500000000000000" pitchFamily="2" charset="0"/>
      <p:regular r:id="rId17"/>
      <p:bold r:id="rId18"/>
      <p:italic r:id="rId19"/>
      <p:boldItalic r:id="rId20"/>
    </p:embeddedFont>
    <p:embeddedFont>
      <p:font typeface="Barlow Bold" panose="00000800000000000000" charset="0"/>
      <p:regular r:id="rId21"/>
    </p:embeddedFont>
    <p:embeddedFont>
      <p:font typeface="Barlow Italics" panose="020B0604020202020204" charset="0"/>
      <p:regular r:id="rId22"/>
    </p:embeddedFont>
    <p:embeddedFont>
      <p:font typeface="Barlow Medium" panose="00000600000000000000" pitchFamily="2" charset="0"/>
      <p:regular r:id="rId23"/>
      <p:italic r:id="rId24"/>
    </p:embeddedFont>
    <p:embeddedFont>
      <p:font typeface="Barlow Semi-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Garet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1"/>
          <c:order val="1"/>
          <c:tx>
            <c:strRef>
              <c:f>'Three phase '!$E$16</c:f>
              <c:strCache>
                <c:ptCount val="1"/>
                <c:pt idx="0">
                  <c:v>USD $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277E-4B91-BD8E-2CAE5FBE744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277E-4B91-BD8E-2CAE5FBE744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277E-4B91-BD8E-2CAE5FBE744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277E-4B91-BD8E-2CAE5FBE744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277E-4B91-BD8E-2CAE5FBE7443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277E-4B91-BD8E-2CAE5FBE74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'Three phase '!$D$17:$D$21</c:f>
              <c:strCache>
                <c:ptCount val="5"/>
                <c:pt idx="0">
                  <c:v>Europe</c:v>
                </c:pt>
                <c:pt idx="1">
                  <c:v>Asia</c:v>
                </c:pt>
                <c:pt idx="2">
                  <c:v>South America</c:v>
                </c:pt>
                <c:pt idx="3">
                  <c:v>North America</c:v>
                </c:pt>
                <c:pt idx="4">
                  <c:v>Africa &amp; Rest of the world</c:v>
                </c:pt>
              </c:strCache>
            </c:strRef>
          </c:cat>
          <c:val>
            <c:numRef>
              <c:f>'Three phase '!$E$17:$E$22</c:f>
              <c:numCache>
                <c:formatCode>General</c:formatCode>
                <c:ptCount val="6"/>
                <c:pt idx="0">
                  <c:v>70</c:v>
                </c:pt>
                <c:pt idx="1">
                  <c:v>50</c:v>
                </c:pt>
                <c:pt idx="2">
                  <c:v>15</c:v>
                </c:pt>
                <c:pt idx="3">
                  <c:v>30</c:v>
                </c:pt>
                <c:pt idx="4">
                  <c:v>5</c:v>
                </c:pt>
                <c:pt idx="5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77E-4B91-BD8E-2CAE5FBE744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'Three phase '!$D$16</c15:sqref>
                        </c15:formulaRef>
                      </c:ext>
                    </c:extLst>
                    <c:strCache>
                      <c:ptCount val="1"/>
                      <c:pt idx="0">
                        <c:v>market Size</c:v>
                      </c:pt>
                    </c:strCache>
                  </c:strRef>
                </c:tx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80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0E-277E-4B91-BD8E-2CAE5FBE7443}"/>
                    </c:ext>
                  </c:extLst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2">
                            <a:shade val="51000"/>
                            <a:satMod val="130000"/>
                          </a:schemeClr>
                        </a:gs>
                        <a:gs pos="80000">
                          <a:schemeClr val="accent2">
                            <a:shade val="93000"/>
                            <a:satMod val="130000"/>
                          </a:schemeClr>
                        </a:gs>
                        <a:gs pos="100000">
                          <a:schemeClr val="accent2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0-277E-4B91-BD8E-2CAE5FBE7443}"/>
                    </c:ext>
                  </c:extLst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3">
                            <a:shade val="51000"/>
                            <a:satMod val="130000"/>
                          </a:schemeClr>
                        </a:gs>
                        <a:gs pos="80000">
                          <a:schemeClr val="accent3">
                            <a:shade val="93000"/>
                            <a:satMod val="130000"/>
                          </a:schemeClr>
                        </a:gs>
                        <a:gs pos="100000">
                          <a:schemeClr val="accent3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2-277E-4B91-BD8E-2CAE5FBE7443}"/>
                    </c:ext>
                  </c:extLst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4">
                            <a:shade val="51000"/>
                            <a:satMod val="130000"/>
                          </a:schemeClr>
                        </a:gs>
                        <a:gs pos="80000">
                          <a:schemeClr val="accent4">
                            <a:shade val="93000"/>
                            <a:satMod val="130000"/>
                          </a:schemeClr>
                        </a:gs>
                        <a:gs pos="100000">
                          <a:schemeClr val="accent4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4-277E-4B91-BD8E-2CAE5FBE7443}"/>
                    </c:ext>
                  </c:extLst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5">
                            <a:shade val="51000"/>
                            <a:satMod val="130000"/>
                          </a:schemeClr>
                        </a:gs>
                        <a:gs pos="80000">
                          <a:schemeClr val="accent5">
                            <a:shade val="93000"/>
                            <a:satMod val="130000"/>
                          </a:schemeClr>
                        </a:gs>
                        <a:gs pos="100000">
                          <a:schemeClr val="accent5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6-277E-4B91-BD8E-2CAE5FBE7443}"/>
                    </c:ext>
                  </c:extLst>
                </c:dPt>
                <c:dPt>
                  <c:idx val="5"/>
                  <c:bubble3D val="0"/>
                  <c:spPr>
                    <a:gradFill rotWithShape="1">
                      <a:gsLst>
                        <a:gs pos="0">
                          <a:schemeClr val="accent6">
                            <a:shade val="51000"/>
                            <a:satMod val="130000"/>
                          </a:schemeClr>
                        </a:gs>
                        <a:gs pos="80000">
                          <a:schemeClr val="accent6">
                            <a:shade val="93000"/>
                            <a:satMod val="130000"/>
                          </a:schemeClr>
                        </a:gs>
                        <a:gs pos="100000">
                          <a:schemeClr val="accent6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c:spPr>
                  <c:extLst>
                    <c:ext xmlns:c16="http://schemas.microsoft.com/office/drawing/2014/chart" uri="{C3380CC4-5D6E-409C-BE32-E72D297353CC}">
                      <c16:uniqueId val="{00000018-277E-4B91-BD8E-2CAE5FBE7443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0"/>
                  <c:showCatName val="0"/>
                  <c:showSerName val="0"/>
                  <c:showPercent val="1"/>
                  <c:showBubbleSize val="0"/>
                  <c:showLeaderLines val="1"/>
                  <c:leaderLines>
                    <c:spPr>
                      <a:ln w="9525">
                        <a:solidFill>
                          <a:schemeClr val="lt1">
                            <a:lumMod val="95000"/>
                            <a:alpha val="54000"/>
                          </a:schemeClr>
                        </a:solidFill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'Three phase '!$D$17:$D$21</c15:sqref>
                        </c15:formulaRef>
                      </c:ext>
                    </c:extLst>
                    <c:strCache>
                      <c:ptCount val="5"/>
                      <c:pt idx="0">
                        <c:v>Europe</c:v>
                      </c:pt>
                      <c:pt idx="1">
                        <c:v>Asia</c:v>
                      </c:pt>
                      <c:pt idx="2">
                        <c:v>South America</c:v>
                      </c:pt>
                      <c:pt idx="3">
                        <c:v>North America</c:v>
                      </c:pt>
                      <c:pt idx="4">
                        <c:v>Africa &amp; Rest of the world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'Three phase '!$D$17:$D$22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277E-4B91-BD8E-2CAE5FBE7443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6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B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52450"/>
            <a:ext cx="9601200" cy="11544300"/>
          </a:xfrm>
          <a:custGeom>
            <a:avLst/>
            <a:gdLst/>
            <a:ahLst/>
            <a:cxnLst/>
            <a:rect l="l" t="t" r="r" b="b"/>
            <a:pathLst>
              <a:path w="9601200" h="11544300">
                <a:moveTo>
                  <a:pt x="0" y="0"/>
                </a:moveTo>
                <a:lnTo>
                  <a:pt x="9601200" y="0"/>
                </a:lnTo>
                <a:lnTo>
                  <a:pt x="9601200" y="11544300"/>
                </a:lnTo>
                <a:lnTo>
                  <a:pt x="0" y="115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381" t="-2505" b="-1008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165600"/>
            <a:ext cx="6994911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dirty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TELEMED – APP PITCH DECK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9257" y="9576600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01</a:t>
            </a:r>
          </a:p>
        </p:txBody>
      </p:sp>
      <p:sp>
        <p:nvSpPr>
          <p:cNvPr id="5" name="Freeform 5"/>
          <p:cNvSpPr/>
          <p:nvPr/>
        </p:nvSpPr>
        <p:spPr>
          <a:xfrm>
            <a:off x="11110869" y="1593957"/>
            <a:ext cx="5621312" cy="7251486"/>
          </a:xfrm>
          <a:custGeom>
            <a:avLst/>
            <a:gdLst/>
            <a:ahLst/>
            <a:cxnLst/>
            <a:rect l="l" t="t" r="r" b="b"/>
            <a:pathLst>
              <a:path w="5621312" h="7251486">
                <a:moveTo>
                  <a:pt x="0" y="0"/>
                </a:moveTo>
                <a:lnTo>
                  <a:pt x="5621312" y="0"/>
                </a:lnTo>
                <a:lnTo>
                  <a:pt x="5621312" y="7251486"/>
                </a:lnTo>
                <a:lnTo>
                  <a:pt x="0" y="7251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682" r="-3581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3663" y="143884"/>
            <a:ext cx="1837509" cy="1837509"/>
          </a:xfrm>
          <a:custGeom>
            <a:avLst/>
            <a:gdLst/>
            <a:ahLst/>
            <a:cxnLst/>
            <a:rect l="l" t="t" r="r" b="b"/>
            <a:pathLst>
              <a:path w="1837509" h="1837509">
                <a:moveTo>
                  <a:pt x="0" y="0"/>
                </a:moveTo>
                <a:lnTo>
                  <a:pt x="1837510" y="0"/>
                </a:lnTo>
                <a:lnTo>
                  <a:pt x="1837510" y="1837510"/>
                </a:lnTo>
                <a:lnTo>
                  <a:pt x="0" y="1837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341197" cy="10287000"/>
            <a:chOff x="0" y="0"/>
            <a:chExt cx="1245493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2454930" cy="13716000"/>
            </a:xfrm>
            <a:prstGeom prst="rect">
              <a:avLst/>
            </a:prstGeom>
            <a:solidFill>
              <a:srgbClr val="0BB6B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583708"/>
            <a:ext cx="6200420" cy="6200420"/>
          </a:xfrm>
          <a:custGeom>
            <a:avLst/>
            <a:gdLst/>
            <a:ahLst/>
            <a:cxnLst/>
            <a:rect l="l" t="t" r="r" b="b"/>
            <a:pathLst>
              <a:path w="6200420" h="6200420">
                <a:moveTo>
                  <a:pt x="0" y="0"/>
                </a:moveTo>
                <a:lnTo>
                  <a:pt x="6200420" y="0"/>
                </a:lnTo>
                <a:lnTo>
                  <a:pt x="6200420" y="6200420"/>
                </a:lnTo>
                <a:lnTo>
                  <a:pt x="0" y="620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04813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8567" y="845620"/>
            <a:ext cx="7810733" cy="1112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endParaRPr dirty="0"/>
          </a:p>
          <a:p>
            <a:pPr algn="ctr">
              <a:lnSpc>
                <a:spcPts val="4184"/>
              </a:lnSpc>
            </a:pPr>
            <a:r>
              <a:rPr lang="en-US" sz="2988" spc="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Subscription Model – Yearly subscription by doctors and 10% charge on patients consultation fees paid to doctors. </a:t>
            </a:r>
          </a:p>
          <a:p>
            <a:pPr algn="ctr">
              <a:lnSpc>
                <a:spcPts val="4184"/>
              </a:lnSpc>
            </a:pPr>
            <a:r>
              <a:rPr lang="en-US" sz="2988" spc="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Analytics – offering aggregated data insights to medical organizations.</a:t>
            </a:r>
          </a:p>
          <a:p>
            <a:pPr algn="ctr">
              <a:lnSpc>
                <a:spcPts val="4184"/>
              </a:lnSpc>
            </a:pPr>
            <a:r>
              <a:rPr lang="en-US" sz="2988" spc="1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are your profit margins?</a:t>
            </a: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8231"/>
              </a:lnSpc>
            </a:pPr>
            <a:endParaRPr lang="en-US" sz="2988" spc="14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" name="Freeform 3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76755" y="2579698"/>
            <a:ext cx="11683751" cy="1259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Digital Marketing- Paid ads, social media campaigns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Influencers and Brand Ambassadors – Partnering with health influencers to promoting app.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Referral Programs – offering incentive to new users.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Corporate wellness Programs – Partnering with employers to offer their employees telemedicine services.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Expanding Partnerships – collaborating with insurance providers to integrate telemedicine</a:t>
            </a: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82668" y="667172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Go To Market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" name="Freeform 3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76755" y="2579698"/>
            <a:ext cx="11683751" cy="13955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are leveraging technology and digital infrastructure to create innovation solutions for healthcare delivery.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Providing access to healthcare remotely, improving accessibility for underserved populations.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Bridging the healthcare accessibility gap for the marginalized</a:t>
            </a:r>
          </a:p>
          <a:p>
            <a:pPr algn="l">
              <a:lnSpc>
                <a:spcPts val="5021"/>
              </a:lnSpc>
            </a:pPr>
            <a:r>
              <a:rPr lang="en-US" sz="358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Reduces environmental impact for travelling to seek healthcare</a:t>
            </a: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021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82668" y="667172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Social Impact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17344"/>
            <a:ext cx="14180848" cy="14657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2660" lvl="1" indent="-471330" algn="l">
              <a:lnSpc>
                <a:spcPts val="6549"/>
              </a:lnSpc>
              <a:buFont typeface="Arial"/>
              <a:buChar char="•"/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We are seeking $5 million in funding to scale operations, enhance our app and expand to new markets.</a:t>
            </a:r>
          </a:p>
          <a:p>
            <a:pPr algn="l">
              <a:lnSpc>
                <a:spcPts val="6549"/>
              </a:lnSpc>
            </a:pPr>
            <a:r>
              <a:rPr lang="en-US" b="1" u="sng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 of Funds.</a:t>
            </a:r>
          </a:p>
          <a:p>
            <a:pPr marL="342900" indent="-342900" algn="l">
              <a:lnSpc>
                <a:spcPts val="6549"/>
              </a:lnSpc>
              <a:buFont typeface="Arial" panose="020B0604020202020204" pitchFamily="34" charset="0"/>
              <a:buChar char="•"/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40% for Product Development.</a:t>
            </a:r>
          </a:p>
          <a:p>
            <a:pPr algn="l">
              <a:lnSpc>
                <a:spcPts val="6549"/>
              </a:lnSpc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Integrating Ai and Data Analytics and enhancing more app functionalities.</a:t>
            </a:r>
          </a:p>
          <a:p>
            <a:pPr marL="457200" indent="-457200" algn="l">
              <a:lnSpc>
                <a:spcPts val="6549"/>
              </a:lnSpc>
              <a:buFont typeface="Arial" panose="020B0604020202020204" pitchFamily="34" charset="0"/>
              <a:buChar char="•"/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30% For marketing and Customer Acquisition</a:t>
            </a:r>
          </a:p>
          <a:p>
            <a:pPr algn="l">
              <a:lnSpc>
                <a:spcPts val="6549"/>
              </a:lnSpc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Raising Awareness through digital campaigns, influencers and promotion activities</a:t>
            </a:r>
          </a:p>
          <a:p>
            <a:pPr marL="457200" indent="-457200" algn="l">
              <a:lnSpc>
                <a:spcPts val="6549"/>
              </a:lnSpc>
              <a:buFont typeface="Arial" panose="020B0604020202020204" pitchFamily="34" charset="0"/>
              <a:buChar char="•"/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30% for operational and Team Growth</a:t>
            </a:r>
          </a:p>
          <a:p>
            <a:pPr algn="l">
              <a:lnSpc>
                <a:spcPts val="6549"/>
              </a:lnSpc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Hiring Developers, customer support, marketing specialist and Healthcare professionals.</a:t>
            </a:r>
          </a:p>
          <a:p>
            <a:pPr algn="l">
              <a:lnSpc>
                <a:spcPts val="6549"/>
              </a:lnSpc>
            </a:pPr>
            <a:r>
              <a:rPr lang="en-US" sz="2400" spc="21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Investing in server capacity, security protocols, regulations and compliance.</a:t>
            </a:r>
          </a:p>
          <a:p>
            <a:pPr algn="l">
              <a:lnSpc>
                <a:spcPts val="6549"/>
              </a:lnSpc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indent="-457200" algn="l">
              <a:lnSpc>
                <a:spcPts val="6549"/>
              </a:lnSpc>
              <a:buFont typeface="Arial" panose="020B0604020202020204" pitchFamily="34" charset="0"/>
              <a:buChar char="•"/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indent="-457200" algn="l">
              <a:lnSpc>
                <a:spcPts val="6549"/>
              </a:lnSpc>
              <a:buFont typeface="Arial" panose="020B0604020202020204" pitchFamily="34" charset="0"/>
              <a:buChar char="•"/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indent="-457200" algn="l">
              <a:lnSpc>
                <a:spcPts val="6549"/>
              </a:lnSpc>
              <a:buFont typeface="Wingdings" panose="05000000000000000000" pitchFamily="2" charset="2"/>
              <a:buChar char="Ø"/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42660" lvl="1" indent="-471330" algn="l">
              <a:lnSpc>
                <a:spcPts val="6549"/>
              </a:lnSpc>
              <a:buFont typeface="Arial"/>
              <a:buChar char="•"/>
            </a:pPr>
            <a:endParaRPr lang="en-US" sz="2800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9364"/>
              </a:lnSpc>
            </a:pPr>
            <a:endParaRPr lang="en-US" sz="4366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8739"/>
              </a:lnSpc>
            </a:pPr>
            <a:endParaRPr lang="en-US" sz="4366" spc="21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57822"/>
            <a:ext cx="6896736" cy="108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</a:t>
            </a:r>
            <a:r>
              <a:rPr lang="en-US" sz="4800" b="1" dirty="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 Ask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5725" y="1028700"/>
            <a:ext cx="13944632" cy="1985652"/>
            <a:chOff x="0" y="0"/>
            <a:chExt cx="18592843" cy="264753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8592843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u="none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Team Members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39934"/>
              <a:ext cx="1642985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Add team members Names and tiles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55090" y="3496608"/>
            <a:ext cx="2637502" cy="2637492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5432" t="-18314" r="-16050" b="-2675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412038" y="3494474"/>
            <a:ext cx="2637502" cy="263749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890652" y="3544522"/>
            <a:ext cx="2637502" cy="2637492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8661" r="-133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485883" y="3544522"/>
            <a:ext cx="2637502" cy="263749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7611" b="-4238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3209612" y="7803349"/>
            <a:ext cx="2429727" cy="2217390"/>
            <a:chOff x="0" y="-19051"/>
            <a:chExt cx="3239636" cy="229327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1"/>
              <a:ext cx="3239636" cy="1432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</a:t>
              </a:r>
              <a:r>
                <a:rPr lang="en-US" sz="3000" b="1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Philip </a:t>
              </a:r>
              <a:r>
                <a:rPr lang="en-US" sz="3000" b="1" dirty="0" err="1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Nduati</a:t>
              </a:r>
              <a:r>
                <a:rPr lang="en-US" sz="3000" b="1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Njoroge</a:t>
              </a:r>
            </a:p>
            <a:p>
              <a:pPr marL="0" lvl="0" indent="0" algn="ctr">
                <a:lnSpc>
                  <a:spcPts val="3600"/>
                </a:lnSpc>
              </a:pP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16630"/>
              <a:ext cx="3239636" cy="1457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 lang="en-US" sz="2699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CEO and Technical Lead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32770" y="8226039"/>
            <a:ext cx="2536659" cy="1526680"/>
            <a:chOff x="-142576" y="10453"/>
            <a:chExt cx="3382212" cy="2035572"/>
          </a:xfrm>
        </p:grpSpPr>
        <p:sp>
          <p:nvSpPr>
            <p:cNvPr id="17" name="TextBox 17"/>
            <p:cNvSpPr txBox="1"/>
            <p:nvPr/>
          </p:nvSpPr>
          <p:spPr>
            <a:xfrm>
              <a:off x="-142576" y="10453"/>
              <a:ext cx="3239636" cy="628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Richard Kioko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16630"/>
              <a:ext cx="3239636" cy="1229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Commercial Director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69792" y="8203912"/>
            <a:ext cx="2429727" cy="1548807"/>
            <a:chOff x="0" y="-19050"/>
            <a:chExt cx="3239636" cy="206507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9050"/>
              <a:ext cx="3239636" cy="628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</a:t>
              </a:r>
              <a:r>
                <a:rPr lang="en-US" sz="3000" b="1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Elizabeth</a:t>
              </a:r>
              <a:endParaRPr lang="en-US" sz="3000" b="1" u="none" dirty="0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16630"/>
              <a:ext cx="3239636" cy="1229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Head of Talent and Acquisition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99882" y="8203911"/>
            <a:ext cx="2429727" cy="1935995"/>
            <a:chOff x="0" y="-19050"/>
            <a:chExt cx="3239636" cy="789461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3239636" cy="6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3000" b="1" u="none" dirty="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Mercy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128467"/>
              <a:ext cx="3239636" cy="5747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400" dirty="0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Marketing  and Investor Relations</a:t>
              </a:r>
            </a:p>
            <a:p>
              <a:pPr algn="ctr">
                <a:lnSpc>
                  <a:spcPts val="3779"/>
                </a:lnSpc>
              </a:pPr>
              <a:endParaRPr lang="en-US" sz="2699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26" name="Freeform 26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74813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4634" y="-84320"/>
            <a:ext cx="1973391" cy="10455640"/>
          </a:xfrm>
          <a:custGeom>
            <a:avLst/>
            <a:gdLst/>
            <a:ahLst/>
            <a:cxnLst/>
            <a:rect l="l" t="t" r="r" b="b"/>
            <a:pathLst>
              <a:path w="10455640" h="10455640">
                <a:moveTo>
                  <a:pt x="0" y="0"/>
                </a:moveTo>
                <a:lnTo>
                  <a:pt x="10455640" y="0"/>
                </a:lnTo>
                <a:lnTo>
                  <a:pt x="10455640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44460" y="3615931"/>
            <a:ext cx="10199079" cy="3055138"/>
            <a:chOff x="0" y="0"/>
            <a:chExt cx="13598772" cy="4073517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0"/>
              <a:ext cx="13598772" cy="276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 b="1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65915"/>
              <a:ext cx="1321907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0716211581.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892730" y="1028700"/>
            <a:ext cx="2793363" cy="1396681"/>
          </a:xfrm>
          <a:custGeom>
            <a:avLst/>
            <a:gdLst/>
            <a:ahLst/>
            <a:cxnLst/>
            <a:rect l="l" t="t" r="r" b="b"/>
            <a:pathLst>
              <a:path w="2793363" h="1396681">
                <a:moveTo>
                  <a:pt x="0" y="0"/>
                </a:moveTo>
                <a:lnTo>
                  <a:pt x="2793363" y="0"/>
                </a:lnTo>
                <a:lnTo>
                  <a:pt x="2793363" y="1396681"/>
                </a:lnTo>
                <a:lnTo>
                  <a:pt x="0" y="139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9257" y="893789"/>
            <a:ext cx="1079292" cy="269823"/>
          </a:xfrm>
          <a:custGeom>
            <a:avLst/>
            <a:gdLst/>
            <a:ahLst/>
            <a:cxnLst/>
            <a:rect l="l" t="t" r="r" b="b"/>
            <a:pathLst>
              <a:path w="1079292" h="269823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58270" y="-349930"/>
            <a:ext cx="7708159" cy="10986860"/>
          </a:xfrm>
          <a:prstGeom prst="rect">
            <a:avLst/>
          </a:prstGeom>
          <a:solidFill>
            <a:srgbClr val="0BB6BC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316436"/>
            <a:ext cx="7363108" cy="6201737"/>
            <a:chOff x="0" y="0"/>
            <a:chExt cx="9817477" cy="826898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817477" cy="3317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Healthcare Access Problem</a:t>
              </a:r>
              <a:endParaRPr lang="en-US" sz="8100" b="1" u="none" dirty="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48942"/>
              <a:ext cx="9817477" cy="4520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Millions of people lack access to quality healthcare due to location, time or financial constraint.</a:t>
              </a:r>
            </a:p>
            <a:p>
              <a:pPr algn="l">
                <a:lnSpc>
                  <a:spcPts val="4479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Traditional healthcare models are often time consuming, expensive and inefficient.</a:t>
              </a:r>
            </a:p>
            <a:p>
              <a:pPr algn="l">
                <a:lnSpc>
                  <a:spcPts val="4479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COVID-19 showed need for remote healthcare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663681" y="1028700"/>
            <a:ext cx="6595619" cy="8229600"/>
          </a:xfrm>
          <a:custGeom>
            <a:avLst/>
            <a:gdLst/>
            <a:ahLst/>
            <a:cxnLst/>
            <a:rect l="l" t="t" r="r" b="b"/>
            <a:pathLst>
              <a:path w="6595619" h="8229600">
                <a:moveTo>
                  <a:pt x="0" y="0"/>
                </a:moveTo>
                <a:lnTo>
                  <a:pt x="6595619" y="0"/>
                </a:lnTo>
                <a:lnTo>
                  <a:pt x="65956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08" b="-1010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</a:p>
        </p:txBody>
      </p:sp>
      <p:sp>
        <p:nvSpPr>
          <p:cNvPr id="8" name="Freeform 8"/>
          <p:cNvSpPr/>
          <p:nvPr/>
        </p:nvSpPr>
        <p:spPr>
          <a:xfrm>
            <a:off x="629257" y="893789"/>
            <a:ext cx="1079292" cy="269823"/>
          </a:xfrm>
          <a:custGeom>
            <a:avLst/>
            <a:gdLst/>
            <a:ahLst/>
            <a:cxnLst/>
            <a:rect l="l" t="t" r="r" b="b"/>
            <a:pathLst>
              <a:path w="1079292" h="269823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44798"/>
            <a:ext cx="1059192" cy="1059192"/>
            <a:chOff x="0" y="0"/>
            <a:chExt cx="1412257" cy="14122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12257" cy="141225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0113E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74293" y="543843"/>
              <a:ext cx="463671" cy="324570"/>
            </a:xfrm>
            <a:custGeom>
              <a:avLst/>
              <a:gdLst/>
              <a:ahLst/>
              <a:cxnLst/>
              <a:rect l="l" t="t" r="r" b="b"/>
              <a:pathLst>
                <a:path w="463671" h="324570">
                  <a:moveTo>
                    <a:pt x="0" y="0"/>
                  </a:moveTo>
                  <a:lnTo>
                    <a:pt x="463671" y="0"/>
                  </a:lnTo>
                  <a:lnTo>
                    <a:pt x="463671" y="324570"/>
                  </a:lnTo>
                  <a:lnTo>
                    <a:pt x="0" y="32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625742"/>
            <a:ext cx="9571112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endParaRPr lang="en-US" sz="8000" b="1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0" lvl="0" indent="0" algn="l">
              <a:lnSpc>
                <a:spcPts val="9600"/>
              </a:lnSpc>
            </a:pPr>
            <a:endParaRPr lang="en-US" sz="8000" b="1" u="none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marL="0" lvl="0" indent="0" algn="l">
              <a:lnSpc>
                <a:spcPts val="9600"/>
              </a:lnSpc>
            </a:pPr>
            <a:endParaRPr lang="en-US" sz="8000" b="1" u="none" dirty="0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54542"/>
            <a:ext cx="16344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</a:pPr>
            <a:r>
              <a:rPr lang="en-US" sz="4000" u="none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Telemedicine platform connects patients with doctors for online consultation through Video calls, chat support and is accessible anywhere in the world</a:t>
            </a:r>
          </a:p>
          <a:p>
            <a:pPr marL="0" lvl="0" indent="0" algn="l">
              <a:lnSpc>
                <a:spcPts val="4800"/>
              </a:lnSpc>
            </a:pPr>
            <a:endParaRPr lang="en-US" sz="4000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09600" y="1895897"/>
            <a:ext cx="7391400" cy="7937024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667172"/>
            <a:ext cx="866371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 u="none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Product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290419" y="3767431"/>
            <a:ext cx="5968881" cy="3933632"/>
            <a:chOff x="0" y="-38100"/>
            <a:chExt cx="7958508" cy="524484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074843"/>
              <a:ext cx="7958508" cy="4131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9"/>
                </a:lnSpc>
              </a:pPr>
              <a:r>
                <a:rPr lang="en-US" sz="2699" i="1" u="sng" dirty="0" err="1">
                  <a:solidFill>
                    <a:srgbClr val="90113E"/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Telemed</a:t>
              </a:r>
              <a:r>
                <a:rPr lang="en-US" sz="2699" i="1" u="sng" dirty="0">
                  <a:solidFill>
                    <a:srgbClr val="90113E"/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 platform connects patients doctors for online consultations.</a:t>
              </a:r>
            </a:p>
            <a:p>
              <a:pPr marL="0" lvl="0" indent="0" algn="l">
                <a:lnSpc>
                  <a:spcPts val="3509"/>
                </a:lnSpc>
              </a:pPr>
              <a:r>
                <a:rPr lang="en-US" sz="2699" i="1" u="sng" dirty="0">
                  <a:solidFill>
                    <a:srgbClr val="90113E"/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Features Video calls, chat support, medical record </a:t>
              </a:r>
              <a:r>
                <a:rPr lang="en-US" sz="2699" i="1" u="sng" dirty="0" err="1">
                  <a:solidFill>
                    <a:srgbClr val="90113E"/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shairing</a:t>
              </a:r>
              <a:r>
                <a:rPr lang="en-US" sz="2699" i="1" u="sng" dirty="0">
                  <a:solidFill>
                    <a:srgbClr val="90113E"/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 and remote monitoring</a:t>
              </a:r>
            </a:p>
            <a:p>
              <a:pPr marL="0" lvl="0" indent="0" algn="l">
                <a:lnSpc>
                  <a:spcPts val="3509"/>
                </a:lnSpc>
              </a:pPr>
              <a:r>
                <a:rPr lang="en-US" sz="2699" i="1" u="sng" dirty="0">
                  <a:solidFill>
                    <a:srgbClr val="90113E"/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It is accessible anywhere, no wait in long lines or Travel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958508" cy="1885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endParaRPr lang="en-US" sz="2899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endParaRPr lang="en-US" sz="2899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l">
                <a:lnSpc>
                  <a:spcPts val="3769"/>
                </a:lnSpc>
                <a:spcBef>
                  <a:spcPct val="0"/>
                </a:spcBef>
              </a:pPr>
              <a:endParaRPr lang="en-US" sz="2899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04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21221D6-AA92-7572-0EC5-DC2FFDC7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560860"/>
            <a:ext cx="6528028" cy="6731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0057" y="1596726"/>
            <a:ext cx="9082750" cy="1895175"/>
            <a:chOff x="0" y="0"/>
            <a:chExt cx="12110334" cy="252690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3</a:t>
              </a:r>
              <a:r>
                <a:rPr lang="en-US" sz="8100" b="1" u="none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out 5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9299"/>
              <a:ext cx="12110334" cy="707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Prefer remote healthcare solutions post pandemic.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00057" y="4720014"/>
            <a:ext cx="9082750" cy="2479033"/>
            <a:chOff x="0" y="0"/>
            <a:chExt cx="12110334" cy="327994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6</a:t>
              </a:r>
              <a:r>
                <a:rPr lang="en-US" sz="8100" b="1" u="none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5%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23986"/>
              <a:ext cx="12110334" cy="1455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Adoption of Telemedicine has been increasing steadily at 65% in 2024.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00057" y="7337777"/>
            <a:ext cx="9082750" cy="3037036"/>
            <a:chOff x="0" y="0"/>
            <a:chExt cx="12110334" cy="4049383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110334" cy="165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dirty="0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$185.6B</a:t>
              </a:r>
              <a:endParaRPr lang="en-US" sz="8100" b="1" u="none" dirty="0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23986"/>
              <a:ext cx="12110334" cy="2225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As per  data published by Grand View Research, it telemedicine market is expected to grow by $45b by 2026.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2" y="4493818"/>
            <a:ext cx="4249772" cy="24790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9" y="8032885"/>
            <a:ext cx="4249772" cy="134576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52" y="1865923"/>
            <a:ext cx="4249772" cy="19190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8682" y="0"/>
            <a:ext cx="90827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Target Market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622869"/>
            <a:ext cx="68967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Market Size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0B1DE6-08B4-2169-7BC3-B0D2785244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74562"/>
              </p:ext>
            </p:extLst>
          </p:nvPr>
        </p:nvGraphicFramePr>
        <p:xfrm>
          <a:off x="2209800" y="1851594"/>
          <a:ext cx="11582400" cy="7482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703359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1644118" y="6362700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0"/>
            <a:ext cx="6812379" cy="8998522"/>
            <a:chOff x="0" y="0"/>
            <a:chExt cx="6438900" cy="85051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38900" cy="8505190"/>
            </a:xfrm>
            <a:custGeom>
              <a:avLst/>
              <a:gdLst/>
              <a:ahLst/>
              <a:cxnLst/>
              <a:rect l="l" t="t" r="r" b="b"/>
              <a:pathLst>
                <a:path w="6438900" h="8505190">
                  <a:moveTo>
                    <a:pt x="4916170" y="8505190"/>
                  </a:moveTo>
                  <a:lnTo>
                    <a:pt x="4627880" y="8505190"/>
                  </a:lnTo>
                  <a:lnTo>
                    <a:pt x="0" y="8072120"/>
                  </a:lnTo>
                  <a:lnTo>
                    <a:pt x="0" y="4405630"/>
                  </a:lnTo>
                  <a:lnTo>
                    <a:pt x="910590" y="0"/>
                  </a:lnTo>
                  <a:lnTo>
                    <a:pt x="6438900" y="0"/>
                  </a:lnTo>
                  <a:lnTo>
                    <a:pt x="6438900" y="671830"/>
                  </a:lnTo>
                  <a:lnTo>
                    <a:pt x="4916170" y="8505190"/>
                  </a:lnTo>
                  <a:close/>
                </a:path>
              </a:pathLst>
            </a:custGeom>
            <a:blipFill>
              <a:blip r:embed="rId2"/>
              <a:stretch>
                <a:fillRect l="-65869" r="-65869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438900" cy="8505190"/>
            </a:xfrm>
            <a:custGeom>
              <a:avLst/>
              <a:gdLst/>
              <a:ahLst/>
              <a:cxnLst/>
              <a:rect l="l" t="t" r="r" b="b"/>
              <a:pathLst>
                <a:path w="6438900" h="8505190">
                  <a:moveTo>
                    <a:pt x="910590" y="0"/>
                  </a:moveTo>
                  <a:lnTo>
                    <a:pt x="1898650" y="289560"/>
                  </a:lnTo>
                  <a:lnTo>
                    <a:pt x="0" y="4405630"/>
                  </a:lnTo>
                  <a:lnTo>
                    <a:pt x="910590" y="0"/>
                  </a:lnTo>
                  <a:close/>
                  <a:moveTo>
                    <a:pt x="3253740" y="8047990"/>
                  </a:moveTo>
                  <a:lnTo>
                    <a:pt x="4916170" y="8505190"/>
                  </a:lnTo>
                  <a:lnTo>
                    <a:pt x="6438900" y="671830"/>
                  </a:lnTo>
                  <a:lnTo>
                    <a:pt x="3253740" y="8047990"/>
                  </a:lnTo>
                  <a:close/>
                </a:path>
              </a:pathLst>
            </a:custGeom>
            <a:solidFill>
              <a:srgbClr val="0BB6B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375704" y="2057820"/>
            <a:ext cx="8473539" cy="155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Teladoc</a:t>
            </a: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Doctor on Demand</a:t>
            </a: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08761" y="257175"/>
            <a:ext cx="87505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5725" y="1028700"/>
            <a:ext cx="13944632" cy="4278161"/>
            <a:chOff x="0" y="0"/>
            <a:chExt cx="18592843" cy="570421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8592843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>
                  <a:solidFill>
                    <a:srgbClr val="0BB6BC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Competitive Advantage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39936"/>
              <a:ext cx="16429858" cy="3764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More affordable pricing plans</a:t>
              </a:r>
            </a:p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Better integration with local pharmacies and health insurance</a:t>
              </a:r>
            </a:p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Specialized Healthcare services</a:t>
              </a:r>
            </a:p>
            <a:p>
              <a:pPr algn="l">
                <a:lnSpc>
                  <a:spcPts val="4479"/>
                </a:lnSpc>
              </a:pPr>
              <a:r>
                <a:rPr lang="en-US" sz="3199" b="1" dirty="0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Superior user experience and app interface</a:t>
              </a:r>
            </a:p>
            <a:p>
              <a:pPr algn="l">
                <a:lnSpc>
                  <a:spcPts val="4479"/>
                </a:lnSpc>
              </a:pPr>
              <a:endParaRPr lang="en-US" sz="3199" b="1" dirty="0">
                <a:solidFill>
                  <a:srgbClr val="90113E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6" name="Freeform 6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629625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1703359" y="6346573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703359" y="3357575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703359" y="8136464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659450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6673531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913736" y="2694518"/>
            <a:ext cx="1524842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75969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645368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TextBox 13"/>
          <p:cNvSpPr txBox="1"/>
          <p:nvPr/>
        </p:nvSpPr>
        <p:spPr>
          <a:xfrm>
            <a:off x="11029376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2631287" y="2473365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5" name="AutoShape 15"/>
          <p:cNvSpPr/>
          <p:nvPr/>
        </p:nvSpPr>
        <p:spPr>
          <a:xfrm>
            <a:off x="14612169" y="2467083"/>
            <a:ext cx="1972472" cy="89402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" name="TextBox 16"/>
          <p:cNvSpPr txBox="1"/>
          <p:nvPr/>
        </p:nvSpPr>
        <p:spPr>
          <a:xfrm>
            <a:off x="12982784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36191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8802" y="2696086"/>
            <a:ext cx="437069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7743" y="3419744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Register Users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97743" y="4022985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Register Doctors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7743" y="4626226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Monetization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97743" y="5229466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Partnerships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97743" y="5832707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Technological Advancement</a:t>
            </a:r>
            <a:endParaRPr lang="en-US" sz="2300" u="none" dirty="0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97743" y="6435948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Regulatory compliance</a:t>
            </a:r>
          </a:p>
        </p:txBody>
      </p:sp>
      <p:sp>
        <p:nvSpPr>
          <p:cNvPr id="27" name="AutoShape 27"/>
          <p:cNvSpPr/>
          <p:nvPr/>
        </p:nvSpPr>
        <p:spPr>
          <a:xfrm>
            <a:off x="6673184" y="3424302"/>
            <a:ext cx="1972820" cy="0"/>
          </a:xfrm>
          <a:prstGeom prst="line">
            <a:avLst/>
          </a:prstGeom>
          <a:ln w="485775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7659594" y="4027543"/>
            <a:ext cx="2972328" cy="0"/>
          </a:xfrm>
          <a:prstGeom prst="line">
            <a:avLst/>
          </a:prstGeom>
          <a:ln w="485775" cap="flat">
            <a:solidFill>
              <a:srgbClr val="0BB6B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7659594" y="4603308"/>
            <a:ext cx="2012985" cy="0"/>
          </a:xfrm>
          <a:prstGeom prst="line">
            <a:avLst/>
          </a:prstGeom>
          <a:ln w="485775" cap="flat">
            <a:solidFill>
              <a:srgbClr val="FF66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2631287" y="6402324"/>
            <a:ext cx="2962913" cy="0"/>
          </a:xfrm>
          <a:prstGeom prst="line">
            <a:avLst/>
          </a:prstGeom>
          <a:ln w="485775" cap="flat">
            <a:solidFill>
              <a:srgbClr val="0831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0645368" y="5214576"/>
            <a:ext cx="3966801" cy="0"/>
          </a:xfrm>
          <a:prstGeom prst="line">
            <a:avLst/>
          </a:prstGeom>
          <a:ln w="4857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9672578" y="5809789"/>
            <a:ext cx="3944944" cy="0"/>
          </a:xfrm>
          <a:prstGeom prst="line">
            <a:avLst/>
          </a:prstGeom>
          <a:ln w="485775" cap="flat">
            <a:solidFill>
              <a:srgbClr val="00BF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703359" y="343008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Project Traction</a:t>
            </a:r>
          </a:p>
        </p:txBody>
      </p:sp>
      <p:sp>
        <p:nvSpPr>
          <p:cNvPr id="36" name="AutoShape 36"/>
          <p:cNvSpPr/>
          <p:nvPr/>
        </p:nvSpPr>
        <p:spPr>
          <a:xfrm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sp>
        <p:nvSpPr>
          <p:cNvPr id="37" name="TextBox 3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488</Words>
  <Application>Microsoft Office PowerPoint</Application>
  <PresentationFormat>Custom</PresentationFormat>
  <Paragraphs>129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Calibri</vt:lpstr>
      <vt:lpstr>Garet</vt:lpstr>
      <vt:lpstr>Arial</vt:lpstr>
      <vt:lpstr>Wingdings</vt:lpstr>
      <vt:lpstr>Barlow Medium</vt:lpstr>
      <vt:lpstr>Canva Sans</vt:lpstr>
      <vt:lpstr>Barlow Bold</vt:lpstr>
      <vt:lpstr>Barlow</vt:lpstr>
      <vt:lpstr>Barlow Semi-Bold</vt:lpstr>
      <vt:lpstr>Barlow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Copy of PLP Standard Pitch Deck Template</dc:title>
  <dc:creator>DELL</dc:creator>
  <cp:lastModifiedBy>DELL</cp:lastModifiedBy>
  <cp:revision>3</cp:revision>
  <dcterms:created xsi:type="dcterms:W3CDTF">2006-08-16T00:00:00Z</dcterms:created>
  <dcterms:modified xsi:type="dcterms:W3CDTF">2024-12-05T01:52:54Z</dcterms:modified>
  <dc:identifier>DAGTAHxtlGI</dc:identifier>
</cp:coreProperties>
</file>